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12192000"/>
  <p:notesSz cx="6858000" cy="9144000"/>
  <p:embeddedFontLst>
    <p:embeddedFont>
      <p:font typeface="Lobster"/>
      <p:regular r:id="rId27"/>
    </p:embeddedFont>
    <p:embeddedFont>
      <p:font typeface="Playfair Display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2" roundtripDataSignature="AMtx7mg1p751pSLVpzDN+8fibz2qm3J9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PlayfairDisplay-regular.fntdata"/><Relationship Id="rId27" Type="http://schemas.openxmlformats.org/officeDocument/2006/relationships/font" Target="fonts/Lobster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PlayfairDisplay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PlayfairDisplay-boldItalic.fntdata"/><Relationship Id="rId30" Type="http://schemas.openxmlformats.org/officeDocument/2006/relationships/font" Target="fonts/PlayfairDisplay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b08a08bd10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b08a08bd1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b08a08bd10_0_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b08a08bd10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08a08bd10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b08a08bd1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b08a08bd10_0_1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b08a08bd10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af1981ad12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af1981ad1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af1981ad12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af1981ad1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b08a08bd10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b08a08bd1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af1981ad12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af1981ad1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b08a08bd10_0_1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b08a08bd10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08a08bd10_0_1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08a08bd10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b08a08bd10_0_1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b08a08bd10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08a08bd10_0_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b08a08bd10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b08a08bd10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b08a08bd1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b08a08bd1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b08a08bd1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b08a08bd10_0_36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1" name="Google Shape;11;gb08a08bd10_0_36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2" name="Google Shape;12;gb08a08bd10_0_3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b08a08bd10_0_71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b08a08bd10_0_71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7" name="Google Shape;47;gb08a08bd10_0_7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b08a08bd10_0_7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08a08bd10_0_7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2" name="Google Shape;52;gb08a08bd10_0_7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gb08a08bd10_0_7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gb08a08bd10_0_7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gb08a08bd10_0_7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b08a08bd10_0_40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gb08a08bd10_0_4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b08a08bd10_0_4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8" name="Google Shape;18;gb08a08bd10_0_43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9" name="Google Shape;19;gb08a08bd10_0_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b08a08bd10_0_4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b08a08bd10_0_47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3" name="Google Shape;23;gb08a08bd10_0_47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" name="Google Shape;24;gb08a08bd10_0_4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b08a08bd10_0_5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7" name="Google Shape;27;gb08a08bd10_0_5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b08a08bd10_0_55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0" name="Google Shape;30;gb08a08bd10_0_55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1" name="Google Shape;31;gb08a08bd10_0_5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b08a08bd10_0_59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4" name="Google Shape;34;gb08a08bd10_0_5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b08a08bd10_0_62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gb08a08bd10_0_62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8" name="Google Shape;38;gb08a08bd10_0_62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9" name="Google Shape;39;gb08a08bd10_0_62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0" name="Google Shape;40;gb08a08bd10_0_6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b08a08bd10_0_68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3" name="Google Shape;43;gb08a08bd10_0_6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b08a08bd10_0_3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gb08a08bd10_0_3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gb08a08bd10_0_3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2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Relationship Id="rId4" Type="http://schemas.openxmlformats.org/officeDocument/2006/relationships/image" Target="../media/image21.jpg"/><Relationship Id="rId5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Relationship Id="rId4" Type="http://schemas.openxmlformats.org/officeDocument/2006/relationships/image" Target="../media/image2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Relationship Id="rId4" Type="http://schemas.openxmlformats.org/officeDocument/2006/relationships/image" Target="../media/image2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Relationship Id="rId4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14.jpg"/><Relationship Id="rId5" Type="http://schemas.openxmlformats.org/officeDocument/2006/relationships/image" Target="../media/image1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16.jpg"/><Relationship Id="rId5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Relationship Id="rId4" Type="http://schemas.openxmlformats.org/officeDocument/2006/relationships/image" Target="../media/image2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pl-PL"/>
              <a:t>Z uczniami w europejski świat wartości</a:t>
            </a:r>
            <a:endParaRPr/>
          </a:p>
        </p:txBody>
      </p:sp>
      <p:sp>
        <p:nvSpPr>
          <p:cNvPr id="61" name="Google Shape;61;p1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l-PL" sz="3700"/>
              <a:t>Październik 2019- sierpień 2022</a:t>
            </a:r>
            <a:endParaRPr sz="3700"/>
          </a:p>
        </p:txBody>
      </p:sp>
      <p:pic>
        <p:nvPicPr>
          <p:cNvPr id="62" name="Google Shape;62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025" y="4633700"/>
            <a:ext cx="2066800" cy="2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b08a08bd10_0_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b08a08bd10_0_6"/>
          <p:cNvSpPr txBox="1"/>
          <p:nvPr>
            <p:ph idx="1" type="body"/>
          </p:nvPr>
        </p:nvSpPr>
        <p:spPr>
          <a:xfrm>
            <a:off x="838200" y="1825625"/>
            <a:ext cx="51948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gb08a08bd10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3800" y="962387"/>
            <a:ext cx="3699924" cy="493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b08a08bd10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4149" y="405585"/>
            <a:ext cx="4535100" cy="60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Tematyka  projektu</a:t>
            </a:r>
            <a:endParaRPr/>
          </a:p>
        </p:txBody>
      </p:sp>
      <p:sp>
        <p:nvSpPr>
          <p:cNvPr id="137" name="Google Shape;137;p5"/>
          <p:cNvSpPr txBox="1"/>
          <p:nvPr>
            <p:ph idx="1" type="body"/>
          </p:nvPr>
        </p:nvSpPr>
        <p:spPr>
          <a:xfrm>
            <a:off x="375400" y="27404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1950" lvl="0" marL="228600" rtl="0" algn="l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ts val="4900"/>
              <a:buChar char="●"/>
            </a:pPr>
            <a:r>
              <a:rPr lang="pl-PL" sz="3800"/>
              <a:t>Dyskryminacja,  antydyskryminacja obejmująca wykorzystanie narzędzi pozwalających na przeciwdziałaniu wykluczenia, określanie jego przyczyn, warsztaty wskazujące na możliwości i konieczność rezygnacji z mowy nienawiści oraz trening empatii </a:t>
            </a:r>
            <a:endParaRPr sz="3800"/>
          </a:p>
        </p:txBody>
      </p:sp>
      <p:pic>
        <p:nvPicPr>
          <p:cNvPr id="138" name="Google Shape;13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5925" y="209200"/>
            <a:ext cx="3966025" cy="27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b08a08bd10_0_8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Nie wyrzucaj! Wymień się!! </a:t>
            </a:r>
            <a:endParaRPr/>
          </a:p>
        </p:txBody>
      </p:sp>
      <p:sp>
        <p:nvSpPr>
          <p:cNvPr id="144" name="Google Shape;144;gb08a08bd10_0_8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gb08a08bd10_0_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2250" y="515513"/>
            <a:ext cx="4334775" cy="325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b08a08bd10_0_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350" y="1275700"/>
            <a:ext cx="5456200" cy="409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b08a08bd10_0_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4325" y="3574550"/>
            <a:ext cx="6018599" cy="251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Tematyka  projektu</a:t>
            </a:r>
            <a:endParaRPr/>
          </a:p>
        </p:txBody>
      </p:sp>
      <p:sp>
        <p:nvSpPr>
          <p:cNvPr id="153" name="Google Shape;153;p6"/>
          <p:cNvSpPr txBox="1"/>
          <p:nvPr>
            <p:ph idx="1" type="body"/>
          </p:nvPr>
        </p:nvSpPr>
        <p:spPr>
          <a:xfrm>
            <a:off x="-213650" y="18677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238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Char char="●"/>
            </a:pPr>
            <a:r>
              <a:rPr lang="pl-PL" sz="3200"/>
              <a:t>Cyberprzemoc - przemoc i mobbing oraz jak się przed nimi bronić - zapoznanie uczestników z przejawami przemocy w życiu realnym i w sieci, klasyfikacja przemocy z uwagi na metody działań,  zasadami jej działania i psychologicznymi podstawami, będącymi prawdziwym źródłem problemów (w tym strach i poczucie beznadziei) oraz warsztaty zachowań przeciwdziałających eskalacji konfliktów i pozostawienia ofiary samej sobie</a:t>
            </a:r>
            <a:endParaRPr sz="32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3200"/>
          </a:p>
        </p:txBody>
      </p:sp>
      <p:pic>
        <p:nvPicPr>
          <p:cNvPr id="154" name="Google Shape;15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9525" y="133725"/>
            <a:ext cx="3355375" cy="189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08a08bd10_0_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b08a08bd10_0_13"/>
          <p:cNvSpPr txBox="1"/>
          <p:nvPr>
            <p:ph idx="1" type="body"/>
          </p:nvPr>
        </p:nvSpPr>
        <p:spPr>
          <a:xfrm>
            <a:off x="838200" y="1825625"/>
            <a:ext cx="36261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2100"/>
              </a:spcAft>
              <a:buNone/>
            </a:pPr>
            <a:r>
              <a:rPr lang="pl-PL" sz="3700"/>
              <a:t>“L</a:t>
            </a:r>
            <a:r>
              <a:rPr lang="pl-PL" sz="3700"/>
              <a:t>udzka obojętność zabija” - kadr z uczniowskiego filmu “Nie bądź obojętny, reaguj”</a:t>
            </a:r>
            <a:endParaRPr sz="3700"/>
          </a:p>
        </p:txBody>
      </p:sp>
      <p:pic>
        <p:nvPicPr>
          <p:cNvPr id="161" name="Google Shape;161;gb08a08bd10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5125" y="760200"/>
            <a:ext cx="6748675" cy="561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Tematyka  projektu</a:t>
            </a:r>
            <a:endParaRPr/>
          </a:p>
        </p:txBody>
      </p:sp>
      <p:sp>
        <p:nvSpPr>
          <p:cNvPr id="167" name="Google Shape;167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0050" lvl="0" marL="228600" rtl="0" algn="l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Clr>
                <a:schemeClr val="dk1"/>
              </a:buClr>
              <a:buSzPts val="5500"/>
              <a:buChar char="●"/>
            </a:pPr>
            <a:r>
              <a:rPr lang="pl-PL" sz="4400"/>
              <a:t>Krytycyzm - manipulacja i sposoby jej przeciwdziałania - wyjaśnianie istoty manipulacji, technik stosowanych w jej realizowaniu oraz przeprowadzenie treningu świadomości jej istnienia na co dzień i obrony przed nią </a:t>
            </a:r>
            <a:endParaRPr sz="4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b08a08bd10_0_10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500">
                <a:latin typeface="Playfair Display"/>
                <a:ea typeface="Playfair Display"/>
                <a:cs typeface="Playfair Display"/>
                <a:sym typeface="Playfair Display"/>
              </a:rPr>
              <a:t>Współpraca i demokracja</a:t>
            </a:r>
            <a:endParaRPr sz="35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3" name="Google Shape;173;gb08a08bd10_0_10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gb08a08bd10_0_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2175" y="572225"/>
            <a:ext cx="51434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b08a08bd10_0_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976" y="2358800"/>
            <a:ext cx="5589199" cy="419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af1981ad12_0_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af1981ad12_0_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gaf1981ad12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225" y="309425"/>
            <a:ext cx="10865500" cy="636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DZIAŁANIA</a:t>
            </a:r>
            <a:endParaRPr/>
          </a:p>
        </p:txBody>
      </p:sp>
      <p:sp>
        <p:nvSpPr>
          <p:cNvPr id="188" name="Google Shape;188;p8"/>
          <p:cNvSpPr txBox="1"/>
          <p:nvPr>
            <p:ph idx="1" type="body"/>
          </p:nvPr>
        </p:nvSpPr>
        <p:spPr>
          <a:xfrm>
            <a:off x="1153775" y="1209713"/>
            <a:ext cx="6240600" cy="1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3200"/>
              <a:t>https://www.magisto.com/int/album/video/ICwrB1sEBAMnKScEDmEwCX15?l=vsm&amp;o=a&amp;c=o przez magisto.com</a:t>
            </a:r>
            <a:endParaRPr sz="3200"/>
          </a:p>
          <a:p>
            <a:pPr indent="0" lvl="0" marL="228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-PL" sz="3200"/>
              <a:t>https://www.magisto.com/int/album/video/JTYmB1sEBAMnKScEDmEwCXp6?l=vsm&amp;o=a&amp;c=o przez magisto.com</a:t>
            </a:r>
            <a:endParaRPr sz="3200"/>
          </a:p>
          <a:p>
            <a:pPr indent="-387350" lvl="0" marL="228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4300"/>
              <a:buChar char="●"/>
            </a:pPr>
            <a:r>
              <a:rPr lang="pl-PL" sz="3200"/>
              <a:t> </a:t>
            </a:r>
            <a:endParaRPr sz="3200"/>
          </a:p>
          <a:p>
            <a:pPr indent="-38735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300"/>
              <a:buChar char="●"/>
            </a:pPr>
            <a:r>
              <a:rPr lang="pl-PL" sz="3200"/>
              <a:t> </a:t>
            </a:r>
            <a:endParaRPr sz="3200"/>
          </a:p>
          <a:p>
            <a:pPr indent="-38735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300"/>
              <a:buChar char="●"/>
            </a:pPr>
            <a:r>
              <a:rPr lang="pl-PL" sz="3200"/>
              <a:t>https://www.magisto.com/int/album/video/en0nB1sEBAMnKScEDmEwCX1-?l=vsm&amp;o=a&amp;c=o przez magisto.com</a:t>
            </a:r>
            <a:endParaRPr sz="3200"/>
          </a:p>
          <a:p>
            <a:pPr indent="-38735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300"/>
              <a:buChar char="●"/>
            </a:pPr>
            <a:r>
              <a:rPr lang="pl-PL" sz="3200"/>
              <a:t> </a:t>
            </a:r>
            <a:endParaRPr sz="3200"/>
          </a:p>
          <a:p>
            <a:pPr indent="-38735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300"/>
              <a:buChar char="●"/>
            </a:pPr>
            <a:r>
              <a:rPr lang="pl-PL" sz="3200"/>
              <a:t>https://www.magisto.com/int/video/LQYAPV0RBWs2AUViCzE?l=vsm&amp;o=a&amp;c=o przez magisto.com</a:t>
            </a:r>
            <a:endParaRPr sz="3200"/>
          </a:p>
          <a:p>
            <a:pPr indent="-254000" lvl="0" marL="228600" rtl="0" algn="l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SzPts val="3200"/>
              <a:buChar char="●"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af1981ad12_0_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af1981ad12_0_1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gaf1981ad12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875" y="522325"/>
            <a:ext cx="11272000" cy="5764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b08a08bd10_0_27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gb08a08bd10_0_27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gb08a08bd10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750" y="501400"/>
            <a:ext cx="10467074" cy="588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af1981ad12_0_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af1981ad12_0_1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gaf1981ad12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365125"/>
            <a:ext cx="10407902" cy="585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b08a08bd10_0_1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Działania lokalne - Baśnie świata</a:t>
            </a:r>
            <a:endParaRPr/>
          </a:p>
        </p:txBody>
      </p:sp>
      <p:sp>
        <p:nvSpPr>
          <p:cNvPr id="208" name="Google Shape;208;gb08a08bd10_0_11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gb08a08bd10_0_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0475" y="1690825"/>
            <a:ext cx="4247701" cy="570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b08a08bd10_0_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7624" y="1825625"/>
            <a:ext cx="3844378" cy="51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b08a08bd10_0_122"/>
          <p:cNvSpPr txBox="1"/>
          <p:nvPr>
            <p:ph type="title"/>
          </p:nvPr>
        </p:nvSpPr>
        <p:spPr>
          <a:xfrm>
            <a:off x="838200" y="365125"/>
            <a:ext cx="10515600" cy="864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700"/>
              <a:t>Najnowsze warsztaty - Nietolerancja - objawy i przeciwdziałanie</a:t>
            </a:r>
            <a:endParaRPr sz="2700"/>
          </a:p>
        </p:txBody>
      </p:sp>
      <p:sp>
        <p:nvSpPr>
          <p:cNvPr id="216" name="Google Shape;216;gb08a08bd10_0_12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gb08a08bd10_0_122"/>
          <p:cNvPicPr preferRelativeResize="0"/>
          <p:nvPr/>
        </p:nvPicPr>
        <p:blipFill rotWithShape="1">
          <a:blip r:embed="rId3">
            <a:alphaModFix/>
          </a:blip>
          <a:srcRect b="0" l="6556" r="18688" t="7398"/>
          <a:stretch/>
        </p:blipFill>
        <p:spPr>
          <a:xfrm>
            <a:off x="5822800" y="1335175"/>
            <a:ext cx="6207800" cy="354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b08a08bd10_0_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425" y="2986225"/>
            <a:ext cx="6308051" cy="354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sz="6000"/>
              <a:t>Kraje partnerskie</a:t>
            </a:r>
            <a:endParaRPr sz="6000"/>
          </a:p>
        </p:txBody>
      </p:sp>
      <p:sp>
        <p:nvSpPr>
          <p:cNvPr id="75" name="Google Shape;75;p2"/>
          <p:cNvSpPr txBox="1"/>
          <p:nvPr>
            <p:ph idx="1" type="body"/>
          </p:nvPr>
        </p:nvSpPr>
        <p:spPr>
          <a:xfrm>
            <a:off x="838200" y="1825625"/>
            <a:ext cx="8123400" cy="31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●"/>
            </a:pPr>
            <a:r>
              <a:rPr lang="pl-PL" sz="3700"/>
              <a:t>Włochy</a:t>
            </a:r>
            <a:endParaRPr sz="3700"/>
          </a:p>
          <a:p>
            <a:pPr indent="-355600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●"/>
            </a:pPr>
            <a:r>
              <a:rPr lang="pl-PL" sz="3700"/>
              <a:t>Portugalia</a:t>
            </a:r>
            <a:endParaRPr sz="3700"/>
          </a:p>
          <a:p>
            <a:pPr indent="-355600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●"/>
            </a:pPr>
            <a:r>
              <a:rPr lang="pl-PL" sz="3700"/>
              <a:t>Hiszpania</a:t>
            </a:r>
            <a:endParaRPr sz="3700"/>
          </a:p>
          <a:p>
            <a:pPr indent="-355600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●"/>
            </a:pPr>
            <a:r>
              <a:rPr lang="pl-PL" sz="3700"/>
              <a:t>Grecja</a:t>
            </a:r>
            <a:endParaRPr sz="37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800"/>
              <a:buChar char="●"/>
            </a:pPr>
            <a:r>
              <a:rPr lang="pl-PL"/>
              <a:t>Tu można dodać nazwy miejscowości i zdjęcia  z internetu (?)</a:t>
            </a:r>
            <a:endParaRPr/>
          </a:p>
        </p:txBody>
      </p:sp>
      <p:pic>
        <p:nvPicPr>
          <p:cNvPr id="76" name="Google Shape;7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025" y="2072477"/>
            <a:ext cx="3113125" cy="31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4025" y="523674"/>
            <a:ext cx="4233850" cy="600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b08a08bd10_0_100"/>
          <p:cNvSpPr txBox="1"/>
          <p:nvPr>
            <p:ph type="title"/>
          </p:nvPr>
        </p:nvSpPr>
        <p:spPr>
          <a:xfrm>
            <a:off x="838200" y="365125"/>
            <a:ext cx="10515600" cy="819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100">
                <a:latin typeface="Lobster"/>
                <a:ea typeface="Lobster"/>
                <a:cs typeface="Lobster"/>
                <a:sym typeface="Lobster"/>
              </a:rPr>
              <a:t>To, co budujemy teraz, jest naszą inwestycją w przyszłość.</a:t>
            </a:r>
            <a:endParaRPr sz="31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83" name="Google Shape;83;gb08a08bd10_0_10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gb08a08bd10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25" y="1184200"/>
            <a:ext cx="3367224" cy="448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gb08a08bd10_0_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9725" y="1825625"/>
            <a:ext cx="6317045" cy="473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b08a08bd10_0_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5175" y="3298576"/>
            <a:ext cx="2764049" cy="368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 txBox="1"/>
          <p:nvPr>
            <p:ph type="title"/>
          </p:nvPr>
        </p:nvSpPr>
        <p:spPr>
          <a:xfrm>
            <a:off x="522650" y="189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Tematyka  projektu</a:t>
            </a:r>
            <a:endParaRPr/>
          </a:p>
        </p:txBody>
      </p:sp>
      <p:sp>
        <p:nvSpPr>
          <p:cNvPr id="92" name="Google Shape;92;p3"/>
          <p:cNvSpPr txBox="1"/>
          <p:nvPr>
            <p:ph idx="1" type="body"/>
          </p:nvPr>
        </p:nvSpPr>
        <p:spPr>
          <a:xfrm>
            <a:off x="785600" y="23783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635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Char char="●"/>
            </a:pPr>
            <a:r>
              <a:rPr lang="pl-PL" sz="5400"/>
              <a:t>Lu</a:t>
            </a:r>
            <a:r>
              <a:rPr lang="pl-PL" sz="5400"/>
              <a:t>dzkie wartości ponadczasowe i ich znaczenie dla rozwoju człowieka indywidualnie oraz rozwoju społeczeństw, państw.</a:t>
            </a:r>
            <a:endParaRPr sz="54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5400"/>
          </a:p>
        </p:txBody>
      </p:sp>
      <p:pic>
        <p:nvPicPr>
          <p:cNvPr id="93" name="Google Shape;9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1350" y="189325"/>
            <a:ext cx="3184999" cy="21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b08a08bd10_0_92"/>
          <p:cNvSpPr txBox="1"/>
          <p:nvPr>
            <p:ph type="title"/>
          </p:nvPr>
        </p:nvSpPr>
        <p:spPr>
          <a:xfrm>
            <a:off x="0" y="397475"/>
            <a:ext cx="10431900" cy="9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Sport, aktywizm, zabawa</a:t>
            </a:r>
            <a:endParaRPr/>
          </a:p>
        </p:txBody>
      </p:sp>
      <p:sp>
        <p:nvSpPr>
          <p:cNvPr id="99" name="Google Shape;99;gb08a08bd10_0_9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gb08a08bd10_0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8500" y="1391000"/>
            <a:ext cx="5143499" cy="583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b08a08bd10_0_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00" y="1825625"/>
            <a:ext cx="3666247" cy="2749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b08a08bd10_0_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9000" y="4044850"/>
            <a:ext cx="4237723" cy="3178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b08a08bd10_0_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Akcja “Zdrowe śniadanie”</a:t>
            </a:r>
            <a:endParaRPr/>
          </a:p>
        </p:txBody>
      </p:sp>
      <p:sp>
        <p:nvSpPr>
          <p:cNvPr id="108" name="Google Shape;108;gb08a08bd10_0_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gb08a08bd10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575" y="1825625"/>
            <a:ext cx="6232600" cy="467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b08a08bd10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6625" y="695500"/>
            <a:ext cx="3971174" cy="533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b08a08bd10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To się nie może powtórzyć… warsztaty na Majdanku.</a:t>
            </a:r>
            <a:endParaRPr/>
          </a:p>
        </p:txBody>
      </p:sp>
      <p:sp>
        <p:nvSpPr>
          <p:cNvPr id="116" name="Google Shape;116;gb08a08bd10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gb08a08bd1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6625" y="1989475"/>
            <a:ext cx="6491379" cy="4868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Tematyka  projektu</a:t>
            </a:r>
            <a:endParaRPr/>
          </a:p>
        </p:txBody>
      </p:sp>
      <p:sp>
        <p:nvSpPr>
          <p:cNvPr id="123" name="Google Shape;123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92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Char char="●"/>
            </a:pPr>
            <a:r>
              <a:rPr lang="pl-PL" sz="3600"/>
              <a:t>Moje miejsce w globalnej wiosce - programowanie siebie – techniki wpływania na własny umysł i ciało prowadzące do likwidacji stresu, budowanie własnej wartości i trening dokonywania świadomych wyborów pomiędzy wartościami oraz promocja zdrowego stylu życia, odżywiania się i aktywności</a:t>
            </a:r>
            <a:endParaRPr sz="36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210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3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2020-11-26T09:00:34Z</dcterms:created>
  <dc:creator>Klasa1</dc:creator>
</cp:coreProperties>
</file>