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8" r:id="rId8"/>
    <p:sldId id="263" r:id="rId9"/>
    <p:sldId id="264" r:id="rId10"/>
    <p:sldId id="269" r:id="rId11"/>
    <p:sldId id="270" r:id="rId12"/>
    <p:sldId id="261" r:id="rId13"/>
    <p:sldId id="262" r:id="rId14"/>
    <p:sldId id="265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5D56C-97D1-44BF-8C35-57F98EE6F8A0}" type="datetimeFigureOut">
              <a:rPr lang="pl-PL" smtClean="0"/>
              <a:pPr/>
              <a:t>05.03.2021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4C66-C845-4B2E-9FB2-09AE497F5A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>Żołnierze wyklęci</a:t>
            </a:r>
            <a:endParaRPr lang="pl-PL" dirty="0"/>
          </a:p>
        </p:txBody>
      </p:sp>
      <p:pic>
        <p:nvPicPr>
          <p:cNvPr id="1026" name="Picture 2" descr="56. Czy tzw. żołnierze wyklęci są powodem do dumy? - Polityk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78674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pl-PL" sz="2400" dirty="0"/>
              <a:t>Fenomen powojennej konspiracji niepodległościowej polega m.in. na tym, że była ona – aż do powstania Solidarności – najliczniejszą formą zorganizowanego oporu społeczeństwa polskiego wobec narzuconej władzy. Żołnierze Wyklęci dzięki swojej działalności przyczynili się do opóźnienia kolejnych etapów utrwalania systemu komunistycznego, pozostając dla wielu środowisk wzorem postawy obywatelskiej.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Ciała poległych w walkach z UB i MO w lipcu 1953 roku żołnierzy oddziału NZW por. Wacława Grabowskiego </a:t>
            </a:r>
            <a:r>
              <a:rPr lang="pl-PL" sz="2400" i="1" dirty="0"/>
              <a:t>Puszczyka</a:t>
            </a:r>
            <a:endParaRPr lang="pl-PL" sz="2400" dirty="0"/>
          </a:p>
        </p:txBody>
      </p:sp>
      <p:pic>
        <p:nvPicPr>
          <p:cNvPr id="28674" name="Picture 2" descr="https://upload.wikimedia.org/wikipedia/commons/d/d1/Oddzia%C5%82_por._Waclawa_Grabowskiego_Puszczy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28868"/>
            <a:ext cx="495300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fontAlgn="base"/>
            <a:r>
              <a:rPr lang="pl-PL" sz="2000" b="1" dirty="0"/>
              <a:t>Ścigani za bohaterstwo</a:t>
            </a:r>
            <a:br>
              <a:rPr lang="pl-PL" sz="2000" b="1" dirty="0"/>
            </a:br>
            <a:r>
              <a:rPr lang="pl-PL" sz="2000" dirty="0"/>
              <a:t>Większość Żołnierzy Wyklętych zginęła na krótko po wojnie. Byli oni systematycznie łapani przez stalinowskich szpiegów, którzy przenikali do szeregów dawnych działaczy polskiego podziemia. Żołnierze Wyklęci wpadli także w pułapkę obiecanej amnestii, na mocy której mieli oni odzyskać pełnię praw obywatelskich i możliwość normalnego życia w zamian za ujawnienie swojej tożsamości. Jak się okazało, większość żołnierzy, która przystała na to rozwiązanie, została „osądzona” w niesprawiedliwych procesach i skazana na śmierć. Na tym jednak nie poprzestano; komunistyczne władze nadal ścigały dawnych członków AK i innych organizacji. Za koniec oporu Żołnierzy Wyklętych uznaje się dzień 21 października 1963 roku, kiedy to w Majdanie Kozic Górnych zastrzelono sierżanta Józefa Franczaka ps. „Lalek”.</a:t>
            </a:r>
            <a:br>
              <a:rPr lang="pl-PL" sz="2000" dirty="0"/>
            </a:br>
            <a:endParaRPr lang="pl-PL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5143512"/>
            <a:ext cx="8858312" cy="1428760"/>
          </a:xfrm>
        </p:spPr>
        <p:txBody>
          <a:bodyPr/>
          <a:lstStyle/>
          <a:p>
            <a:r>
              <a:rPr lang="pl-PL" dirty="0" smtClean="0"/>
              <a:t>Józef Franczak ,,Lalek’’</a:t>
            </a:r>
            <a:endParaRPr lang="pl-PL" dirty="0"/>
          </a:p>
        </p:txBody>
      </p:sp>
      <p:pic>
        <p:nvPicPr>
          <p:cNvPr id="25602" name="Picture 2" descr="https://upload.wikimedia.org/wikipedia/commons/5/5d/J%C3%B3zef_Franczak_Lal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52"/>
            <a:ext cx="396240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fontAlgn="base"/>
            <a:r>
              <a:rPr lang="pl-PL" sz="2400" b="1" dirty="0"/>
              <a:t>Wyklęci z narodu</a:t>
            </a:r>
            <a:br>
              <a:rPr lang="pl-PL" sz="2400" b="1" dirty="0"/>
            </a:br>
            <a:r>
              <a:rPr lang="pl-PL" sz="2400" dirty="0"/>
              <a:t>Przez lata komunistyczna władza nazywała żołnierzy AK i innych organizacji zaplutymi karłami reakcji. Propaganda starała się ukazać społeczeństwu ich nieprawdziwe oblicze i zrzucać na nich odpowiedzialność za palenie wsi, mordowanie i gwałcenie kobiet oraz dzieci. Większość wyklętych została zamęczona w więzieniach, zamordowana po procesach, będących kpiną z wymiaru sprawiedliwości lub zmuszona do emigracji i tułaczki na obczyźnie. Jedynie garstka dożyła końca komunizmu i doczekała momentu, w którym ich zasługi zostały odpowiednio uhonorowane. Ci, którym się to nie udało, zostali pośmiertnie zrehabilitowani i uznani za bohaterów narodowych. Od 2011 roku pamięć o nich jest honorowana 1 marca, czyli w Narodowym Dniu Pamięci „Żołnierzy Wyklętych”.</a:t>
            </a:r>
            <a:br>
              <a:rPr lang="pl-PL" sz="2400" dirty="0"/>
            </a:br>
            <a:endParaRPr lang="pl-PL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Sierpień 1944 – żołnierze Armii Czerwonej w zajętym niemieckim obozie koncentracyjnym na Majdanku, działał tam już obóz </a:t>
            </a:r>
            <a:r>
              <a:rPr lang="pl-PL" sz="2000" dirty="0" smtClean="0"/>
              <a:t>NKWD na </a:t>
            </a:r>
            <a:r>
              <a:rPr lang="pl-PL" sz="2000" dirty="0"/>
              <a:t>Majdanku, wykorzystujący infrastrukturę niemiecką</a:t>
            </a:r>
          </a:p>
        </p:txBody>
      </p:sp>
      <p:pic>
        <p:nvPicPr>
          <p:cNvPr id="35842" name="Picture 2" descr="https://upload.wikimedia.org/wikipedia/commons/f/ff/Verbrennungs%C3%B6fen_Majdanek_-_Fotothek_df_pk_0000125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62000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071810"/>
            <a:ext cx="9144000" cy="1643074"/>
          </a:xfrm>
        </p:spPr>
        <p:txBody>
          <a:bodyPr>
            <a:normAutofit/>
          </a:bodyPr>
          <a:lstStyle/>
          <a:p>
            <a:pPr fontAlgn="t"/>
            <a:r>
              <a:rPr lang="pl-PL" sz="1200" u="sng" dirty="0" smtClean="0"/>
              <a:t>1.Marian </a:t>
            </a:r>
            <a:r>
              <a:rPr lang="pl-PL" sz="1200" u="sng" dirty="0" err="1"/>
              <a:t>Bernaciak</a:t>
            </a:r>
            <a:r>
              <a:rPr lang="pl-PL" sz="1200" dirty="0"/>
              <a:t> – „Orlik</a:t>
            </a:r>
            <a:r>
              <a:rPr lang="pl-PL" sz="1200" dirty="0" smtClean="0"/>
              <a:t>”</a:t>
            </a:r>
            <a:br>
              <a:rPr lang="pl-PL" sz="1200" dirty="0" smtClean="0"/>
            </a:br>
            <a:r>
              <a:rPr lang="pl-PL" sz="1200" dirty="0" smtClean="0"/>
              <a:t> 2. </a:t>
            </a:r>
            <a:r>
              <a:rPr lang="pl-PL" sz="1200" dirty="0"/>
              <a:t>Zygmunt </a:t>
            </a:r>
            <a:r>
              <a:rPr lang="pl-PL" sz="1200" dirty="0" err="1"/>
              <a:t>Szendzielarz</a:t>
            </a:r>
            <a:r>
              <a:rPr lang="pl-PL" sz="1200" dirty="0"/>
              <a:t> – „</a:t>
            </a:r>
            <a:r>
              <a:rPr lang="pl-PL" sz="1200" dirty="0" err="1" smtClean="0"/>
              <a:t>Łupaszka</a:t>
            </a:r>
            <a:r>
              <a:rPr lang="pl-PL" sz="1200" dirty="0" smtClean="0"/>
              <a:t>”</a:t>
            </a:r>
            <a:br>
              <a:rPr lang="pl-PL" sz="1200" dirty="0" smtClean="0"/>
            </a:br>
            <a:r>
              <a:rPr lang="pl-PL" sz="1200" dirty="0" smtClean="0"/>
              <a:t>3.</a:t>
            </a:r>
            <a:r>
              <a:rPr lang="pl-PL" sz="1200" u="sng" dirty="0" smtClean="0"/>
              <a:t> </a:t>
            </a:r>
            <a:r>
              <a:rPr lang="pl-PL" sz="1200" u="sng" dirty="0"/>
              <a:t>Józef Kuraś</a:t>
            </a:r>
            <a:r>
              <a:rPr lang="pl-PL" sz="1200" dirty="0"/>
              <a:t> – „Ogień</a:t>
            </a:r>
            <a:r>
              <a:rPr lang="pl-PL" sz="1200" dirty="0" smtClean="0"/>
              <a:t>”</a:t>
            </a:r>
            <a:br>
              <a:rPr lang="pl-PL" sz="1200" dirty="0" smtClean="0"/>
            </a:br>
            <a:r>
              <a:rPr lang="pl-PL" sz="1200" dirty="0" smtClean="0"/>
              <a:t> 4.Stanisław </a:t>
            </a:r>
            <a:r>
              <a:rPr lang="pl-PL" sz="1200" dirty="0" err="1"/>
              <a:t>Sojczyński</a:t>
            </a:r>
            <a:r>
              <a:rPr lang="pl-PL" sz="1200" dirty="0"/>
              <a:t> – „Warszyc</a:t>
            </a:r>
            <a:r>
              <a:rPr lang="pl-PL" sz="1200" dirty="0" smtClean="0"/>
              <a:t>” 5.Witold </a:t>
            </a:r>
            <a:r>
              <a:rPr lang="pl-PL" sz="1200" dirty="0"/>
              <a:t>Pilecki – „Witold</a:t>
            </a:r>
            <a:r>
              <a:rPr lang="pl-PL" sz="1200" dirty="0" smtClean="0"/>
              <a:t>”</a:t>
            </a:r>
            <a:r>
              <a:rPr lang="pl-PL" sz="1200" dirty="0"/>
              <a:t> </a:t>
            </a:r>
            <a:br>
              <a:rPr lang="pl-PL" sz="1200" dirty="0"/>
            </a:br>
            <a:r>
              <a:rPr lang="pl-PL" sz="1200" dirty="0" smtClean="0"/>
              <a:t>6.August </a:t>
            </a:r>
            <a:r>
              <a:rPr lang="pl-PL" sz="1200" dirty="0"/>
              <a:t>Emil Fieldorf – „Nil”</a:t>
            </a:r>
          </a:p>
        </p:txBody>
      </p:sp>
      <p:pic>
        <p:nvPicPr>
          <p:cNvPr id="44037" name="Picture 5" descr="https://upload.wikimedia.org/wikipedia/commons/thumb/8/81/Marian_Bernaciak-Orlik.jpg/95px-Marian_Bernaciak-Or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904875" cy="1428750"/>
          </a:xfrm>
          <a:prstGeom prst="rect">
            <a:avLst/>
          </a:prstGeom>
          <a:noFill/>
        </p:spPr>
      </p:pic>
      <p:pic>
        <p:nvPicPr>
          <p:cNvPr id="8" name="Picture 4" descr="https://upload.wikimedia.org/wikipedia/commons/thumb/f/f0/Zygmunt_Szendzielarz_%28%C5%81upaszka%29.jpg/108px-Zygmunt_Szendzielarz_%28%C5%81upaszka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00174"/>
            <a:ext cx="1028700" cy="1428750"/>
          </a:xfrm>
          <a:prstGeom prst="rect">
            <a:avLst/>
          </a:prstGeom>
          <a:noFill/>
        </p:spPr>
      </p:pic>
      <p:pic>
        <p:nvPicPr>
          <p:cNvPr id="9" name="Picture 6" descr="https://upload.wikimedia.org/wikipedia/commons/thumb/2/23/J%C3%B3zef_Kuras_Ogie%C5%84.jpg/124px-J%C3%B3zef_Kuras_Ogie%C5%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500174"/>
            <a:ext cx="1181100" cy="1428750"/>
          </a:xfrm>
          <a:prstGeom prst="rect">
            <a:avLst/>
          </a:prstGeom>
          <a:noFill/>
        </p:spPr>
      </p:pic>
      <p:pic>
        <p:nvPicPr>
          <p:cNvPr id="10" name="Picture 8" descr="https://upload.wikimedia.org/wikipedia/commons/thumb/2/2e/Stanis%C5%82aw_Sojczy%C5%84ski_Warszyc.jpg/116px-Stanis%C5%82aw_Sojczy%C5%84ski_Warszy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00174"/>
            <a:ext cx="1104900" cy="1428750"/>
          </a:xfrm>
          <a:prstGeom prst="rect">
            <a:avLst/>
          </a:prstGeom>
          <a:noFill/>
        </p:spPr>
      </p:pic>
      <p:pic>
        <p:nvPicPr>
          <p:cNvPr id="11" name="Picture 10" descr="https://upload.wikimedia.org/wikipedia/commons/thumb/0/04/Witold_Pilecki_1.JPG/95px-Witold_Pilecki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500174"/>
            <a:ext cx="904875" cy="1428750"/>
          </a:xfrm>
          <a:prstGeom prst="rect">
            <a:avLst/>
          </a:prstGeom>
          <a:noFill/>
        </p:spPr>
      </p:pic>
      <p:pic>
        <p:nvPicPr>
          <p:cNvPr id="13" name="Picture 12" descr="https://upload.wikimedia.org/wikipedia/commons/thumb/b/bb/Emil_Fieldorf_Nil_MBP_1950.jpg/150px-Emil_Fieldorf_Nil_MBP_19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50" y="1928802"/>
            <a:ext cx="1428750" cy="99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786190"/>
            <a:ext cx="9144000" cy="2214578"/>
          </a:xfrm>
        </p:spPr>
        <p:txBody>
          <a:bodyPr>
            <a:normAutofit/>
          </a:bodyPr>
          <a:lstStyle/>
          <a:p>
            <a:pPr fontAlgn="t"/>
            <a:r>
              <a:rPr lang="pl-PL" sz="1200" dirty="0"/>
              <a:t>7</a:t>
            </a:r>
            <a:r>
              <a:rPr lang="pl-PL" sz="1200" dirty="0" smtClean="0"/>
              <a:t>.Władysław </a:t>
            </a:r>
            <a:r>
              <a:rPr lang="pl-PL" sz="1200" dirty="0" err="1"/>
              <a:t>Liniarski</a:t>
            </a:r>
            <a:r>
              <a:rPr lang="pl-PL" sz="1200" dirty="0"/>
              <a:t> – „</a:t>
            </a:r>
            <a:r>
              <a:rPr lang="pl-PL" sz="1200" dirty="0" smtClean="0"/>
              <a:t>Mścisław”</a:t>
            </a:r>
            <a:br>
              <a:rPr lang="pl-PL" sz="1200" dirty="0" smtClean="0"/>
            </a:br>
            <a:r>
              <a:rPr lang="pl-PL" sz="1200" dirty="0" smtClean="0"/>
              <a:t> 8.Jan </a:t>
            </a:r>
            <a:r>
              <a:rPr lang="pl-PL" sz="1200" dirty="0"/>
              <a:t>Tabortowski – „</a:t>
            </a:r>
            <a:r>
              <a:rPr lang="pl-PL" sz="1200" dirty="0" smtClean="0"/>
              <a:t>Bruzda”</a:t>
            </a:r>
            <a:br>
              <a:rPr lang="pl-PL" sz="1200" dirty="0" smtClean="0"/>
            </a:br>
            <a:r>
              <a:rPr lang="pl-PL" sz="1200" dirty="0" smtClean="0"/>
              <a:t> 9.Łukasz </a:t>
            </a:r>
            <a:r>
              <a:rPr lang="pl-PL" sz="1200" dirty="0"/>
              <a:t>Ciepliński – „</a:t>
            </a:r>
            <a:r>
              <a:rPr lang="pl-PL" sz="1200" dirty="0" smtClean="0"/>
              <a:t>Ludwik” </a:t>
            </a:r>
            <a:br>
              <a:rPr lang="pl-PL" sz="1200" dirty="0" smtClean="0"/>
            </a:br>
            <a:r>
              <a:rPr lang="pl-PL" sz="1200" dirty="0" smtClean="0"/>
              <a:t>10.Anatol </a:t>
            </a:r>
            <a:r>
              <a:rPr lang="pl-PL" sz="1200" dirty="0" err="1"/>
              <a:t>Radziwonik</a:t>
            </a:r>
            <a:r>
              <a:rPr lang="pl-PL" sz="1200" dirty="0"/>
              <a:t> – „</a:t>
            </a:r>
            <a:r>
              <a:rPr lang="pl-PL" sz="1200" dirty="0" smtClean="0"/>
              <a:t>Olech” </a:t>
            </a:r>
            <a:br>
              <a:rPr lang="pl-PL" sz="1200" dirty="0" smtClean="0"/>
            </a:br>
            <a:r>
              <a:rPr lang="pl-PL" sz="1200" dirty="0" smtClean="0"/>
              <a:t>11.Henryk </a:t>
            </a:r>
            <a:r>
              <a:rPr lang="pl-PL" sz="1200" dirty="0" err="1"/>
              <a:t>Flame</a:t>
            </a:r>
            <a:r>
              <a:rPr lang="pl-PL" sz="1200" dirty="0"/>
              <a:t> – „Grot”, „Bartek”</a:t>
            </a:r>
            <a:br>
              <a:rPr lang="pl-PL" sz="1200" dirty="0"/>
            </a:br>
            <a:r>
              <a:rPr lang="pl-PL" sz="1200" dirty="0" smtClean="0"/>
              <a:t>12.Wacław </a:t>
            </a:r>
            <a:r>
              <a:rPr lang="pl-PL" sz="1200" dirty="0"/>
              <a:t>Lipiński – „Aleksander”</a:t>
            </a:r>
          </a:p>
        </p:txBody>
      </p:sp>
      <p:pic>
        <p:nvPicPr>
          <p:cNvPr id="3" name="Picture 14" descr="https://upload.wikimedia.org/wikipedia/commons/thumb/b/b1/W%C5%82adys%C5%82aw_Liniarski.jpg/100px-W%C5%82adys%C5%82aw_Liniar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52500" cy="1428750"/>
          </a:xfrm>
          <a:prstGeom prst="rect">
            <a:avLst/>
          </a:prstGeom>
          <a:noFill/>
        </p:spPr>
      </p:pic>
      <p:pic>
        <p:nvPicPr>
          <p:cNvPr id="5" name="Picture 16" descr="https://upload.wikimedia.org/wikipedia/commons/thumb/8/8f/Jan_Tabortowski.jpg/104px-Jan_Tabortow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2"/>
            <a:ext cx="990600" cy="1428750"/>
          </a:xfrm>
          <a:prstGeom prst="rect">
            <a:avLst/>
          </a:prstGeom>
          <a:noFill/>
        </p:spPr>
      </p:pic>
      <p:pic>
        <p:nvPicPr>
          <p:cNvPr id="6" name="Picture 18" descr="https://upload.wikimedia.org/wikipedia/commons/thumb/9/99/%C5%81ukasz_Ciepli%C5%84ski.jpg/106px-%C5%81ukasz_Ciepli%C5%84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285992"/>
            <a:ext cx="1009650" cy="1419226"/>
          </a:xfrm>
          <a:prstGeom prst="rect">
            <a:avLst/>
          </a:prstGeom>
          <a:noFill/>
        </p:spPr>
      </p:pic>
      <p:pic>
        <p:nvPicPr>
          <p:cNvPr id="7" name="Picture 20" descr="https://upload.wikimedia.org/wikipedia/commons/thumb/a/aa/Radziwonik_Olech.jpg/98px-Radziwonik_Ol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285992"/>
            <a:ext cx="933450" cy="1428750"/>
          </a:xfrm>
          <a:prstGeom prst="rect">
            <a:avLst/>
          </a:prstGeom>
          <a:noFill/>
        </p:spPr>
      </p:pic>
      <p:pic>
        <p:nvPicPr>
          <p:cNvPr id="8" name="Picture 22" descr="https://upload.wikimedia.org/wikipedia/commons/thumb/4/4e/HenrykFlame.jpg/115px-HenrykFla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285992"/>
            <a:ext cx="1095375" cy="1428750"/>
          </a:xfrm>
          <a:prstGeom prst="rect">
            <a:avLst/>
          </a:prstGeom>
          <a:noFill/>
        </p:spPr>
      </p:pic>
      <p:pic>
        <p:nvPicPr>
          <p:cNvPr id="9" name="Picture 24" descr="https://upload.wikimedia.org/wikipedia/commons/thumb/1/1f/Waclaw_Lipinski_1937.png/100px-Waclaw_Lipinski_19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2285992"/>
            <a:ext cx="9525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214818"/>
            <a:ext cx="9144000" cy="1928826"/>
          </a:xfrm>
        </p:spPr>
        <p:txBody>
          <a:bodyPr>
            <a:normAutofit/>
          </a:bodyPr>
          <a:lstStyle/>
          <a:p>
            <a:pPr fontAlgn="t"/>
            <a:r>
              <a:rPr lang="pl-PL" sz="1200" dirty="0" smtClean="0"/>
              <a:t>13.Hieronim </a:t>
            </a:r>
            <a:r>
              <a:rPr lang="pl-PL" sz="1200" dirty="0" err="1"/>
              <a:t>Dekutowski</a:t>
            </a:r>
            <a:r>
              <a:rPr lang="pl-PL" sz="1200" dirty="0"/>
              <a:t> – „Zapora” (po lewej) i Zdzisław Broński – „</a:t>
            </a:r>
            <a:r>
              <a:rPr lang="pl-PL" sz="1200" dirty="0" smtClean="0"/>
              <a:t>Uskok”</a:t>
            </a:r>
            <a:br>
              <a:rPr lang="pl-PL" sz="1200" dirty="0" smtClean="0"/>
            </a:br>
            <a:r>
              <a:rPr lang="pl-PL" sz="1200" dirty="0" smtClean="0"/>
              <a:t> 14.Stanisław </a:t>
            </a:r>
            <a:r>
              <a:rPr lang="pl-PL" sz="1200" dirty="0" err="1"/>
              <a:t>Kasznica</a:t>
            </a:r>
            <a:r>
              <a:rPr lang="pl-PL" sz="1200" dirty="0"/>
              <a:t> – „</a:t>
            </a:r>
            <a:r>
              <a:rPr lang="pl-PL" sz="1200" dirty="0" smtClean="0"/>
              <a:t>Wąsowski” </a:t>
            </a:r>
            <a:br>
              <a:rPr lang="pl-PL" sz="1200" dirty="0" smtClean="0"/>
            </a:br>
            <a:r>
              <a:rPr lang="pl-PL" sz="1200" dirty="0" smtClean="0"/>
              <a:t>15.Władysław </a:t>
            </a:r>
            <a:r>
              <a:rPr lang="pl-PL" sz="1200" dirty="0" err="1"/>
              <a:t>Łukasiuk</a:t>
            </a:r>
            <a:r>
              <a:rPr lang="pl-PL" sz="1200" dirty="0"/>
              <a:t> „</a:t>
            </a:r>
            <a:r>
              <a:rPr lang="pl-PL" sz="1200" dirty="0" smtClean="0"/>
              <a:t>Młot” </a:t>
            </a:r>
            <a:br>
              <a:rPr lang="pl-PL" sz="1200" dirty="0" smtClean="0"/>
            </a:br>
            <a:r>
              <a:rPr lang="pl-PL" sz="1200" dirty="0" smtClean="0"/>
              <a:t>16.Mieczysław </a:t>
            </a:r>
            <a:r>
              <a:rPr lang="pl-PL" sz="1200" dirty="0" err="1"/>
              <a:t>Dziemieszkiewicz</a:t>
            </a:r>
            <a:r>
              <a:rPr lang="pl-PL" sz="1200" dirty="0"/>
              <a:t> – „</a:t>
            </a:r>
            <a:r>
              <a:rPr lang="pl-PL" sz="1200" dirty="0" smtClean="0"/>
              <a:t>Rój”</a:t>
            </a:r>
            <a:br>
              <a:rPr lang="pl-PL" sz="1200" dirty="0" smtClean="0"/>
            </a:br>
            <a:r>
              <a:rPr lang="pl-PL" sz="1200" dirty="0" smtClean="0"/>
              <a:t> 17.Antoni </a:t>
            </a:r>
            <a:r>
              <a:rPr lang="pl-PL" sz="1200" dirty="0" err="1"/>
              <a:t>Żubryd</a:t>
            </a:r>
            <a:r>
              <a:rPr lang="pl-PL" sz="1200" dirty="0"/>
              <a:t> – „</a:t>
            </a:r>
            <a:r>
              <a:rPr lang="pl-PL" sz="1200" dirty="0" smtClean="0"/>
              <a:t>Zuch” </a:t>
            </a:r>
            <a:br>
              <a:rPr lang="pl-PL" sz="1200" dirty="0" smtClean="0"/>
            </a:br>
            <a:r>
              <a:rPr lang="pl-PL" sz="1200" dirty="0" smtClean="0"/>
              <a:t>18.Zdzisław </a:t>
            </a:r>
            <a:r>
              <a:rPr lang="pl-PL" sz="1200" dirty="0" err="1"/>
              <a:t>Badocha</a:t>
            </a:r>
            <a:r>
              <a:rPr lang="pl-PL" sz="1200" dirty="0"/>
              <a:t> – „Żelazny”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Picture 26" descr="https://upload.wikimedia.org/wikipedia/commons/thumb/e/eb/Zapora_Uskok_1947.jpg/150px-Zapora_Uskok_1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1428750" cy="942976"/>
          </a:xfrm>
          <a:prstGeom prst="rect">
            <a:avLst/>
          </a:prstGeom>
          <a:noFill/>
        </p:spPr>
      </p:pic>
      <p:pic>
        <p:nvPicPr>
          <p:cNvPr id="4" name="Picture 28" descr="https://upload.wikimedia.org/wikipedia/commons/thumb/e/e7/Stanis%C5%82aw_Kasznica_MBP.jpg/150px-Stanis%C5%82aw_Kasznica_M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00306"/>
            <a:ext cx="1428750" cy="885825"/>
          </a:xfrm>
          <a:prstGeom prst="rect">
            <a:avLst/>
          </a:prstGeom>
          <a:noFill/>
        </p:spPr>
      </p:pic>
      <p:pic>
        <p:nvPicPr>
          <p:cNvPr id="5" name="Picture 30" descr="https://upload.wikimedia.org/wikipedia/commons/thumb/d/d4/W%C5%82adys%C5%82aw_%C5%81ukasiuk.JPG/144px-W%C5%82adys%C5%82aw_%C5%81ukasi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643050"/>
            <a:ext cx="1371600" cy="1733551"/>
          </a:xfrm>
          <a:prstGeom prst="rect">
            <a:avLst/>
          </a:prstGeom>
          <a:noFill/>
        </p:spPr>
      </p:pic>
      <p:pic>
        <p:nvPicPr>
          <p:cNvPr id="6" name="Picture 32" descr="https://upload.wikimedia.org/wikipedia/commons/thumb/8/84/Mieczys%C5%82aw_Dziemiszkiewicz_R%C3%B3j.jpg/106px-Mieczys%C5%82aw_Dziemiszkiewicz_R%C3%B3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28802"/>
            <a:ext cx="1009650" cy="1419226"/>
          </a:xfrm>
          <a:prstGeom prst="rect">
            <a:avLst/>
          </a:prstGeom>
          <a:noFill/>
        </p:spPr>
      </p:pic>
      <p:pic>
        <p:nvPicPr>
          <p:cNvPr id="7" name="Picture 34" descr="https://upload.wikimedia.org/wikipedia/commons/thumb/f/f0/Antoni_%C5%BBubryd_1.jpg/120px-Antoni_%C5%BBubryd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785926"/>
            <a:ext cx="1143000" cy="1428750"/>
          </a:xfrm>
          <a:prstGeom prst="rect">
            <a:avLst/>
          </a:prstGeom>
          <a:noFill/>
        </p:spPr>
      </p:pic>
      <p:pic>
        <p:nvPicPr>
          <p:cNvPr id="8" name="Picture 36" descr="https://upload.wikimedia.org/wikipedia/commons/thumb/2/29/Zdzis%C5%82aw_Badocha_%C5%BBelazny.jpg/98px-Zdzis%C5%82aw_Badocha_%C5%BBelaz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857364"/>
            <a:ext cx="9334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143380"/>
            <a:ext cx="9144000" cy="1500198"/>
          </a:xfrm>
        </p:spPr>
        <p:txBody>
          <a:bodyPr>
            <a:noAutofit/>
          </a:bodyPr>
          <a:lstStyle/>
          <a:p>
            <a:pPr fontAlgn="t"/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> </a:t>
            </a:r>
            <a:br>
              <a:rPr lang="pl-PL" sz="1200" dirty="0"/>
            </a:br>
            <a:r>
              <a:rPr lang="pl-PL" sz="1200" dirty="0" smtClean="0"/>
              <a:t>19.Franciszek </a:t>
            </a:r>
            <a:r>
              <a:rPr lang="pl-PL" sz="1200" dirty="0"/>
              <a:t>Jaskulski – „</a:t>
            </a:r>
            <a:r>
              <a:rPr lang="pl-PL" sz="1200" dirty="0" smtClean="0"/>
              <a:t>Zagończyk”</a:t>
            </a:r>
            <a:br>
              <a:rPr lang="pl-PL" sz="1200" dirty="0" smtClean="0"/>
            </a:br>
            <a:r>
              <a:rPr lang="pl-PL" sz="1200" dirty="0" smtClean="0"/>
              <a:t> 20.Tadeusz </a:t>
            </a:r>
            <a:r>
              <a:rPr lang="pl-PL" sz="1200" dirty="0"/>
              <a:t>Zieliński – „</a:t>
            </a:r>
            <a:r>
              <a:rPr lang="pl-PL" sz="1200" dirty="0" smtClean="0"/>
              <a:t>Igła”</a:t>
            </a:r>
            <a:br>
              <a:rPr lang="pl-PL" sz="1200" dirty="0" smtClean="0"/>
            </a:br>
            <a:r>
              <a:rPr lang="pl-PL" sz="1200" dirty="0" smtClean="0"/>
              <a:t> 21.Wincenty </a:t>
            </a:r>
            <a:r>
              <a:rPr lang="pl-PL" sz="1200" dirty="0"/>
              <a:t>Kwieciński – „</a:t>
            </a:r>
            <a:r>
              <a:rPr lang="pl-PL" sz="1200" dirty="0" smtClean="0"/>
              <a:t>Głóg”</a:t>
            </a:r>
            <a:br>
              <a:rPr lang="pl-PL" sz="1200" dirty="0" smtClean="0"/>
            </a:br>
            <a:r>
              <a:rPr lang="pl-PL" sz="1200" dirty="0" smtClean="0"/>
              <a:t> 22.Danuta </a:t>
            </a:r>
            <a:r>
              <a:rPr lang="pl-PL" sz="1200" dirty="0" err="1"/>
              <a:t>Siedzikówna</a:t>
            </a:r>
            <a:r>
              <a:rPr lang="pl-PL" sz="1200" dirty="0"/>
              <a:t> – „</a:t>
            </a:r>
            <a:r>
              <a:rPr lang="pl-PL" sz="1200" dirty="0" smtClean="0"/>
              <a:t>Inka”</a:t>
            </a:r>
            <a:br>
              <a:rPr lang="pl-PL" sz="1200" dirty="0" smtClean="0"/>
            </a:br>
            <a:r>
              <a:rPr lang="pl-PL" sz="1200" dirty="0" smtClean="0"/>
              <a:t> 23.Feliks </a:t>
            </a:r>
            <a:r>
              <a:rPr lang="pl-PL" sz="1200" dirty="0" err="1"/>
              <a:t>Selmanowicz</a:t>
            </a:r>
            <a:r>
              <a:rPr lang="pl-PL" sz="1200" dirty="0"/>
              <a:t> – „</a:t>
            </a:r>
            <a:r>
              <a:rPr lang="pl-PL" sz="1200" dirty="0" smtClean="0"/>
              <a:t>Zagończyk” </a:t>
            </a:r>
            <a:br>
              <a:rPr lang="pl-PL" sz="1200" dirty="0" smtClean="0"/>
            </a:br>
            <a:r>
              <a:rPr lang="pl-PL" sz="1200" dirty="0" smtClean="0"/>
              <a:t>24.Józef </a:t>
            </a:r>
            <a:r>
              <a:rPr lang="pl-PL" sz="1200" dirty="0"/>
              <a:t>Franczak – „Lalek”</a:t>
            </a:r>
          </a:p>
        </p:txBody>
      </p:sp>
      <p:pic>
        <p:nvPicPr>
          <p:cNvPr id="3" name="Picture 38" descr="https://upload.wikimedia.org/wikipedia/commons/thumb/2/2a/Franciszek_Jaskulski.jpg/104px-Franciszek_Jaskul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990600" cy="1428750"/>
          </a:xfrm>
          <a:prstGeom prst="rect">
            <a:avLst/>
          </a:prstGeom>
          <a:noFill/>
        </p:spPr>
      </p:pic>
      <p:pic>
        <p:nvPicPr>
          <p:cNvPr id="4" name="Picture 40" descr="https://upload.wikimedia.org/wikipedia/commons/thumb/4/42/Tadeusz_Zieli%C5%84ski_-Ig%C5%82a.jpg/116px-Tadeusz_Zieli%C5%84ski_-Ig%C5%8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428868"/>
            <a:ext cx="1104900" cy="1428750"/>
          </a:xfrm>
          <a:prstGeom prst="rect">
            <a:avLst/>
          </a:prstGeom>
          <a:noFill/>
        </p:spPr>
      </p:pic>
      <p:pic>
        <p:nvPicPr>
          <p:cNvPr id="5" name="Picture 42" descr="https://upload.wikimedia.org/wikipedia/commons/thumb/3/3f/Wincenty_Kwieci%C5%84ski.jpg/105px-Wincenty_Kwieci%C5%84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357430"/>
            <a:ext cx="1000125" cy="1419226"/>
          </a:xfrm>
          <a:prstGeom prst="rect">
            <a:avLst/>
          </a:prstGeom>
          <a:noFill/>
        </p:spPr>
      </p:pic>
      <p:pic>
        <p:nvPicPr>
          <p:cNvPr id="6" name="Picture 44" descr="https://upload.wikimedia.org/wikipedia/commons/thumb/0/04/Danuta_Siedzikowna_Sopot.jpg/99px-Danuta_Siedzikowna_Sop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428868"/>
            <a:ext cx="942975" cy="1428750"/>
          </a:xfrm>
          <a:prstGeom prst="rect">
            <a:avLst/>
          </a:prstGeom>
          <a:noFill/>
        </p:spPr>
      </p:pic>
      <p:pic>
        <p:nvPicPr>
          <p:cNvPr id="7" name="Picture 46" descr="https://upload.wikimedia.org/wikipedia/commons/thumb/f/f0/Feliks_Selmanowicz_Zago%C5%84czyk.jpg/103px-Feliks_Selmanowicz_Zago%C5%84czy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500306"/>
            <a:ext cx="981075" cy="1419226"/>
          </a:xfrm>
          <a:prstGeom prst="rect">
            <a:avLst/>
          </a:prstGeom>
          <a:noFill/>
        </p:spPr>
      </p:pic>
      <p:pic>
        <p:nvPicPr>
          <p:cNvPr id="8" name="Picture 48" descr="https://upload.wikimedia.org/wikipedia/commons/thumb/5/5d/J%C3%B3zef_Franczak_Lalek.jpg/120px-J%C3%B3zef_Franczak_Lale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2571744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pl-PL" sz="2400" dirty="0"/>
              <a:t>Mianem Żołnierzy Wyklętych określa się żołnierzy polskiego podziemia, którzy podczas 5-letniej okupacji nazistowskiej walczyli dzielnie o wolność Polski, a w 1945 roku nie złożyli broni i dalej stawiali opór okupacji </a:t>
            </a:r>
            <a:r>
              <a:rPr lang="pl-PL" sz="2400" dirty="0" smtClean="0"/>
              <a:t>sowietyzacji Polski i podporządkowaniu jej ZSRR.</a:t>
            </a:r>
            <a:r>
              <a:rPr lang="pl-PL" sz="2400" dirty="0"/>
              <a:t>  Walcząc z siłami nowego agresora, musieli  zmierzyć się z ogromną, wymierzoną w nich propagandą Polski Ludowej, która nazywała ich „bandami reakcyjnego podziemia</a:t>
            </a:r>
            <a:r>
              <a:rPr lang="pl-PL" sz="2400" dirty="0" smtClean="0"/>
              <a:t>”. </a:t>
            </a:r>
            <a:r>
              <a:rPr lang="pl-PL" sz="2400" dirty="0"/>
              <a:t>Żołnierze ci nie złożyli broni i pozostali w lasach na swoich dawnych stanowiskach partyzanckich, by walczyć z wprowadzanym siłą komunizmem i bronić ludności m.in. przed UB i NKWD.</a:t>
            </a:r>
          </a:p>
        </p:txBody>
      </p:sp>
    </p:spTree>
  </p:cSld>
  <p:clrMapOvr>
    <a:masterClrMapping/>
  </p:clrMapOvr>
  <p:transition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1.Pomnik </a:t>
            </a:r>
            <a:r>
              <a:rPr lang="pl-PL" sz="1400" dirty="0"/>
              <a:t>Żołnierzy Wyklętych w </a:t>
            </a:r>
            <a:r>
              <a:rPr lang="pl-PL" sz="1400" dirty="0" smtClean="0"/>
              <a:t>Rzeszowie</a:t>
            </a:r>
            <a:br>
              <a:rPr lang="pl-PL" sz="1400" dirty="0" smtClean="0"/>
            </a:br>
            <a:r>
              <a:rPr lang="pl-PL" sz="1400" dirty="0" smtClean="0"/>
              <a:t> 2.</a:t>
            </a:r>
            <a:r>
              <a:rPr lang="pl-PL" sz="1400" dirty="0"/>
              <a:t> </a:t>
            </a:r>
            <a:r>
              <a:rPr lang="pl-PL" sz="1400" dirty="0" smtClean="0"/>
              <a:t>Pomnik </a:t>
            </a:r>
            <a:r>
              <a:rPr lang="pl-PL" sz="1400" dirty="0"/>
              <a:t>„Bohaterskim żołnierzom </a:t>
            </a:r>
            <a:r>
              <a:rPr lang="pl-PL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ZWZ-AK-WiN</a:t>
            </a:r>
            <a:r>
              <a:rPr lang="pl-PL" sz="1400" dirty="0" smtClean="0"/>
              <a:t> ” </a:t>
            </a:r>
            <a:r>
              <a:rPr lang="pl-PL" sz="1400" dirty="0"/>
              <a:t>w </a:t>
            </a:r>
            <a:r>
              <a:rPr lang="pl-PL" sz="1400" dirty="0" smtClean="0"/>
              <a:t>Lublinie</a:t>
            </a:r>
            <a:br>
              <a:rPr lang="pl-PL" sz="1400" dirty="0" smtClean="0"/>
            </a:br>
            <a:r>
              <a:rPr lang="pl-PL" sz="1400" dirty="0" smtClean="0"/>
              <a:t>3.</a:t>
            </a:r>
            <a:r>
              <a:rPr lang="pl-PL" sz="1400" dirty="0"/>
              <a:t> Węzeł imienia Żołnierzy Wyklętych. Skrzyżowanie w Chyloni, dzielnicy Gdyni</a:t>
            </a:r>
          </a:p>
        </p:txBody>
      </p:sp>
      <p:pic>
        <p:nvPicPr>
          <p:cNvPr id="45058" name="Picture 2" descr="https://upload.wikimedia.org/wikipedia/commons/thumb/a/aa/Monument_to_Cursed_Soldiers_in_Rzesz%C3%B3w_0_c.jpg/240px-Monument_to_Cursed_Soldiers_in_Rzesz%C3%B3w_0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2928958" cy="2100268"/>
          </a:xfrm>
          <a:prstGeom prst="rect">
            <a:avLst/>
          </a:prstGeom>
          <a:noFill/>
        </p:spPr>
      </p:pic>
      <p:pic>
        <p:nvPicPr>
          <p:cNvPr id="45060" name="Picture 4" descr="https://upload.wikimedia.org/wikipedia/commons/thumb/3/3a/Pomnik_patriotyczny.jpg/220px-Pomnik_patriotycz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857364"/>
            <a:ext cx="2095500" cy="2733676"/>
          </a:xfrm>
          <a:prstGeom prst="rect">
            <a:avLst/>
          </a:prstGeom>
          <a:noFill/>
        </p:spPr>
      </p:pic>
      <p:pic>
        <p:nvPicPr>
          <p:cNvPr id="45062" name="Picture 6" descr="https://upload.wikimedia.org/wikipedia/commons/thumb/4/4a/W%C4%99ze%C5%82_%C5%BBo%C5%82nierzy_Wykl%C4%99tych.jpg/220px-W%C4%99ze%C5%82_%C5%BBo%C5%82nierzy_Wykl%C4%99ty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643182"/>
            <a:ext cx="2095500" cy="157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pl-PL" dirty="0" smtClean="0"/>
              <a:t>Prezentacje zrobiła Klaudia Roch z klasy 4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Autofit/>
          </a:bodyPr>
          <a:lstStyle/>
          <a:p>
            <a:r>
              <a:rPr lang="pl-PL" sz="2800" dirty="0"/>
              <a:t> Mobilizacja i walka Żołnierzy Wyklętych była pierwszym odruchem samoobrony społeczeństwa polskiego przeciwko sowieckiej agresji i narzuconym siłą władzom komunistycznym, ale też przykładem najliczniejszej antykomunistycznej konspiracji zbrojnej w skali europejskiej, obejmującej teren całej Polski, w tym także utracone na rzecz Związku Sowieckiego  Kresy Wschodnie II RP</a:t>
            </a:r>
            <a:r>
              <a:rPr lang="pl-PL" sz="20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8229600" cy="1582726"/>
          </a:xfrm>
        </p:spPr>
        <p:txBody>
          <a:bodyPr>
            <a:normAutofit/>
          </a:bodyPr>
          <a:lstStyle/>
          <a:p>
            <a:r>
              <a:rPr lang="pl-PL" sz="2200" dirty="0"/>
              <a:t>Żołnierze 5 Wileńskiej Brygady AK. Od lewej: ppor. Henryk Wieliczko „Lufa”, por. Marian Pluciński „Mścisław”, mjr Zygmunt </a:t>
            </a:r>
            <a:r>
              <a:rPr lang="pl-PL" sz="2200" dirty="0" err="1"/>
              <a:t>Szendzielarz</a:t>
            </a:r>
            <a:r>
              <a:rPr lang="pl-PL" sz="2200" dirty="0"/>
              <a:t> „</a:t>
            </a:r>
            <a:r>
              <a:rPr lang="pl-PL" sz="2200" dirty="0" err="1"/>
              <a:t>Łupaszka</a:t>
            </a:r>
            <a:r>
              <a:rPr lang="pl-PL" sz="2200" dirty="0"/>
              <a:t>”, </a:t>
            </a:r>
            <a:r>
              <a:rPr lang="pl-PL" sz="2200" dirty="0" err="1"/>
              <a:t>wachm</a:t>
            </a:r>
            <a:r>
              <a:rPr lang="pl-PL" sz="2200" dirty="0"/>
              <a:t>. Jerzy </a:t>
            </a:r>
            <a:r>
              <a:rPr lang="pl-PL" sz="2200" dirty="0" err="1"/>
              <a:t>Lejkowski</a:t>
            </a:r>
            <a:r>
              <a:rPr lang="pl-PL" sz="2200" dirty="0"/>
              <a:t> „Szpagat”, por. Zdzisław </a:t>
            </a:r>
            <a:r>
              <a:rPr lang="pl-PL" sz="2200" dirty="0" err="1"/>
              <a:t>Badocha</a:t>
            </a:r>
            <a:r>
              <a:rPr lang="pl-PL" sz="2200" dirty="0"/>
              <a:t> „Żelazny”</a:t>
            </a:r>
          </a:p>
        </p:txBody>
      </p:sp>
      <p:pic>
        <p:nvPicPr>
          <p:cNvPr id="18434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71517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Autofit/>
          </a:bodyPr>
          <a:lstStyle/>
          <a:p>
            <a:r>
              <a:rPr lang="pl-PL" sz="2800" dirty="0" smtClean="0"/>
              <a:t>Czas 1944–1947 (ostatni ukrywający się partyzant zginął w walce w 1963 roku)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Miejsce Polska, Wileńszczyzna, Nowogródzkie i Grodzieńskie (</a:t>
            </a:r>
            <a:r>
              <a:rPr lang="pl-PL" sz="2800" dirty="0"/>
              <a:t>Litewska SRR</a:t>
            </a:r>
            <a:r>
              <a:rPr lang="pl-PL" sz="2800" dirty="0" smtClean="0"/>
              <a:t> i </a:t>
            </a:r>
            <a:r>
              <a:rPr lang="pl-PL" sz="2800" dirty="0"/>
              <a:t>Białoruska SRR</a:t>
            </a:r>
            <a:r>
              <a:rPr lang="pl-PL" sz="2800" dirty="0" smtClean="0"/>
              <a:t>)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Przyczyna opór polskiego podziemia niepodległościowego wobec próby narzucenia siłą nowego ustroju politycznego w Polsce i oderwania Kresów Wschodnich przez ZSRR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Wynik zwycięstwo sił bezpieczeństwa, umocnienie reżimu komunistycznego w Polsce</a:t>
            </a:r>
            <a:endParaRPr lang="pl-P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785950"/>
          </a:xfrm>
        </p:spPr>
        <p:txBody>
          <a:bodyPr>
            <a:noAutofit/>
          </a:bodyPr>
          <a:lstStyle/>
          <a:p>
            <a:r>
              <a:rPr lang="pl-PL" sz="2400" dirty="0"/>
              <a:t>Żołnierze niepodległościowej partyzantki antykomunistycznej. Od lewej: Henryk Wybranowski „Tarzan”, Edward Taraszkiewicz „Żelazny”, Mieczysław Małecki „Sokół” i Stanisław Pakuła „Krzewina” (czerwiec 1947)</a:t>
            </a:r>
          </a:p>
        </p:txBody>
      </p:sp>
      <p:pic>
        <p:nvPicPr>
          <p:cNvPr id="19458" name="Picture 2" descr="https://upload.wikimedia.org/wikipedia/commons/b/be/Tarzan_Zelazny_Sokol_Krzewina_%28VI-1947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438900" cy="448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pl-PL" sz="2400" dirty="0"/>
              <a:t>Liczbę członków wszystkich organizacji i grup konspiracyjnych szacuje się na 120-180 tysięcy. Większość akcji oddziałów podziemia antykomunistycznego było wymierzonych w oddziały zbrojne UB, KBW czy MO. Podziemie niepodległościowe aktywnie działało też na Kresach Wschodnich, szczególnie na ziemi grodzieńskiej, nowogródzkiej i wileńskiej.</a:t>
            </a:r>
            <a:r>
              <a:rPr lang="pl-PL" sz="2000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Terytoria kontrolowane przez Polski Komitet Wyzwolenia Narodowego we wrześniu 1944 roku</a:t>
            </a:r>
          </a:p>
        </p:txBody>
      </p:sp>
      <p:pic>
        <p:nvPicPr>
          <p:cNvPr id="26626" name="Picture 2" descr="https://upload.wikimedia.org/wikipedia/commons/thumb/e/e6/Polish_Committee_of_National_Liberation_in_September_1944.PNG/800px-Polish_Committee_of_National_Liberation_in_September_19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28654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Miejsca osadzenia więźniów politycznych w Polsce Ludowej 1944-1956</a:t>
            </a:r>
          </a:p>
        </p:txBody>
      </p:sp>
      <p:pic>
        <p:nvPicPr>
          <p:cNvPr id="27650" name="Picture 2" descr="https://upload.wikimedia.org/wikipedia/commons/8/81/Prisons_for_political_prisoners_in_communist_Poland_1944-19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78661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242</Words>
  <Application>Microsoft Office PowerPoint</Application>
  <PresentationFormat>Pokaz na ekranie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Żołnierze wyklęci</vt:lpstr>
      <vt:lpstr>Mianem Żołnierzy Wyklętych określa się żołnierzy polskiego podziemia, którzy podczas 5-letniej okupacji nazistowskiej walczyli dzielnie o wolność Polski, a w 1945 roku nie złożyli broni i dalej stawiali opór okupacji sowietyzacji Polski i podporządkowaniu jej ZSRR.  Walcząc z siłami nowego agresora, musieli  zmierzyć się z ogromną, wymierzoną w nich propagandą Polski Ludowej, która nazywała ich „bandami reakcyjnego podziemia”. Żołnierze ci nie złożyli broni i pozostali w lasach na swoich dawnych stanowiskach partyzanckich, by walczyć z wprowadzanym siłą komunizmem i bronić ludności m.in. przed UB i NKWD.</vt:lpstr>
      <vt:lpstr> Mobilizacja i walka Żołnierzy Wyklętych była pierwszym odruchem samoobrony społeczeństwa polskiego przeciwko sowieckiej agresji i narzuconym siłą władzom komunistycznym, ale też przykładem najliczniejszej antykomunistycznej konspiracji zbrojnej w skali europejskiej, obejmującej teren całej Polski, w tym także utracone na rzecz Związku Sowieckiego  Kresy Wschodnie II RP.</vt:lpstr>
      <vt:lpstr>Żołnierze 5 Wileńskiej Brygady AK. Od lewej: ppor. Henryk Wieliczko „Lufa”, por. Marian Pluciński „Mścisław”, mjr Zygmunt Szendzielarz „Łupaszka”, wachm. Jerzy Lejkowski „Szpagat”, por. Zdzisław Badocha „Żelazny”</vt:lpstr>
      <vt:lpstr>Czas 1944–1947 (ostatni ukrywający się partyzant zginął w walce w 1963 roku)  Miejsce Polska, Wileńszczyzna, Nowogródzkie i Grodzieńskie (Litewska SRR i Białoruska SRR)   Przyczyna opór polskiego podziemia niepodległościowego wobec próby narzucenia siłą nowego ustroju politycznego w Polsce i oderwania Kresów Wschodnich przez ZSRR   Wynik zwycięstwo sił bezpieczeństwa, umocnienie reżimu komunistycznego w Polsce</vt:lpstr>
      <vt:lpstr>Żołnierze niepodległościowej partyzantki antykomunistycznej. Od lewej: Henryk Wybranowski „Tarzan”, Edward Taraszkiewicz „Żelazny”, Mieczysław Małecki „Sokół” i Stanisław Pakuła „Krzewina” (czerwiec 1947)</vt:lpstr>
      <vt:lpstr>Liczbę członków wszystkich organizacji i grup konspiracyjnych szacuje się na 120-180 tysięcy. Większość akcji oddziałów podziemia antykomunistycznego było wymierzonych w oddziały zbrojne UB, KBW czy MO. Podziemie niepodległościowe aktywnie działało też na Kresach Wschodnich, szczególnie na ziemi grodzieńskiej, nowogródzkiej i wileńskiej. </vt:lpstr>
      <vt:lpstr>Terytoria kontrolowane przez Polski Komitet Wyzwolenia Narodowego we wrześniu 1944 roku</vt:lpstr>
      <vt:lpstr>Miejsca osadzenia więźniów politycznych w Polsce Ludowej 1944-1956</vt:lpstr>
      <vt:lpstr>Fenomen powojennej konspiracji niepodległościowej polega m.in. na tym, że była ona – aż do powstania Solidarności – najliczniejszą formą zorganizowanego oporu społeczeństwa polskiego wobec narzuconej władzy. Żołnierze Wyklęci dzięki swojej działalności przyczynili się do opóźnienia kolejnych etapów utrwalania systemu komunistycznego, pozostając dla wielu środowisk wzorem postawy obywatelskiej.</vt:lpstr>
      <vt:lpstr>Ciała poległych w walkach z UB i MO w lipcu 1953 roku żołnierzy oddziału NZW por. Wacława Grabowskiego Puszczyka</vt:lpstr>
      <vt:lpstr>Ścigani za bohaterstwo Większość Żołnierzy Wyklętych zginęła na krótko po wojnie. Byli oni systematycznie łapani przez stalinowskich szpiegów, którzy przenikali do szeregów dawnych działaczy polskiego podziemia. Żołnierze Wyklęci wpadli także w pułapkę obiecanej amnestii, na mocy której mieli oni odzyskać pełnię praw obywatelskich i możliwość normalnego życia w zamian za ujawnienie swojej tożsamości. Jak się okazało, większość żołnierzy, która przystała na to rozwiązanie, została „osądzona” w niesprawiedliwych procesach i skazana na śmierć. Na tym jednak nie poprzestano; komunistyczne władze nadal ścigały dawnych członków AK i innych organizacji. Za koniec oporu Żołnierzy Wyklętych uznaje się dzień 21 października 1963 roku, kiedy to w Majdanie Kozic Górnych zastrzelono sierżanta Józefa Franczaka ps. „Lalek”. </vt:lpstr>
      <vt:lpstr>Józef Franczak ,,Lalek’’</vt:lpstr>
      <vt:lpstr>Wyklęci z narodu Przez lata komunistyczna władza nazywała żołnierzy AK i innych organizacji zaplutymi karłami reakcji. Propaganda starała się ukazać społeczeństwu ich nieprawdziwe oblicze i zrzucać na nich odpowiedzialność za palenie wsi, mordowanie i gwałcenie kobiet oraz dzieci. Większość wyklętych została zamęczona w więzieniach, zamordowana po procesach, będących kpiną z wymiaru sprawiedliwości lub zmuszona do emigracji i tułaczki na obczyźnie. Jedynie garstka dożyła końca komunizmu i doczekała momentu, w którym ich zasługi zostały odpowiednio uhonorowane. Ci, którym się to nie udało, zostali pośmiertnie zrehabilitowani i uznani za bohaterów narodowych. Od 2011 roku pamięć o nich jest honorowana 1 marca, czyli w Narodowym Dniu Pamięci „Żołnierzy Wyklętych”. </vt:lpstr>
      <vt:lpstr>Sierpień 1944 – żołnierze Armii Czerwonej w zajętym niemieckim obozie koncentracyjnym na Majdanku, działał tam już obóz NKWD na Majdanku, wykorzystujący infrastrukturę niemiecką</vt:lpstr>
      <vt:lpstr>1.Marian Bernaciak – „Orlik”  2. Zygmunt Szendzielarz – „Łupaszka” 3. Józef Kuraś – „Ogień”  4.Stanisław Sojczyński – „Warszyc” 5.Witold Pilecki – „Witold”  6.August Emil Fieldorf – „Nil”</vt:lpstr>
      <vt:lpstr>7.Władysław Liniarski – „Mścisław”  8.Jan Tabortowski – „Bruzda”  9.Łukasz Ciepliński – „Ludwik”  10.Anatol Radziwonik – „Olech”  11.Henryk Flame – „Grot”, „Bartek” 12.Wacław Lipiński – „Aleksander”</vt:lpstr>
      <vt:lpstr>13.Hieronim Dekutowski – „Zapora” (po lewej) i Zdzisław Broński – „Uskok”  14.Stanisław Kasznica – „Wąsowski”  15.Władysław Łukasiuk „Młot”  16.Mieczysław Dziemieszkiewicz – „Rój”  17.Antoni Żubryd – „Zuch”  18.Zdzisław Badocha – „Żelazny” </vt:lpstr>
      <vt:lpstr>   19.Franciszek Jaskulski – „Zagończyk”  20.Tadeusz Zieliński – „Igła”  21.Wincenty Kwieciński – „Głóg”  22.Danuta Siedzikówna – „Inka”  23.Feliks Selmanowicz – „Zagończyk”  24.Józef Franczak – „Lalek”</vt:lpstr>
      <vt:lpstr>1.Pomnik Żołnierzy Wyklętych w Rzeszowie  2. Pomnik „Bohaterskim żołnierzom ZWZ-AK-WiN ” w Lublinie 3. Węzeł imienia Żołnierzy Wyklętych. Skrzyżowanie w Chyloni, dzielnicy Gdyni</vt:lpstr>
      <vt:lpstr>Prezentacje zrobiła Klaudia Roch z klasy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Tomek</dc:creator>
  <cp:lastModifiedBy>MAŁGORZATA</cp:lastModifiedBy>
  <cp:revision>17</cp:revision>
  <dcterms:created xsi:type="dcterms:W3CDTF">2021-02-23T13:42:18Z</dcterms:created>
  <dcterms:modified xsi:type="dcterms:W3CDTF">2021-03-05T15:37:53Z</dcterms:modified>
</cp:coreProperties>
</file>